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75" r:id="rId4"/>
    <p:sldId id="276" r:id="rId5"/>
    <p:sldId id="277" r:id="rId6"/>
    <p:sldId id="264" r:id="rId7"/>
    <p:sldId id="266" r:id="rId8"/>
    <p:sldId id="267" r:id="rId9"/>
    <p:sldId id="278" r:id="rId10"/>
    <p:sldId id="279" r:id="rId11"/>
    <p:sldId id="272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506" autoAdjust="0"/>
  </p:normalViewPr>
  <p:slideViewPr>
    <p:cSldViewPr snapToGrid="0" snapToObjects="1">
      <p:cViewPr varScale="1">
        <p:scale>
          <a:sx n="63" d="100"/>
          <a:sy n="63" d="100"/>
        </p:scale>
        <p:origin x="-1360" y="-11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6246-8A04-604E-B60D-8221F6345523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B6DB-2CA4-E049-98CF-6A7DF156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We’re celebrating Harvest this year with a UK charity, Self Help Africa.</a:t>
            </a:r>
          </a:p>
          <a:p>
            <a:endParaRPr lang="en-GB" dirty="0" smtClean="0"/>
          </a:p>
          <a:p>
            <a:r>
              <a:rPr lang="en-GB" dirty="0" smtClean="0"/>
              <a:t>Self Help Africa is a charity which is working to support people in rural Africa to produce enough food to feed themselves.</a:t>
            </a:r>
          </a:p>
          <a:p>
            <a:endParaRPr lang="en-GB" dirty="0" smtClean="0"/>
          </a:p>
          <a:p>
            <a:r>
              <a:rPr lang="en-GB" dirty="0" smtClean="0"/>
              <a:t>This Harvest time, we can be thankful for the food we have.  We can also think about millions of families in Africa who are going to bed hungry.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for supporting Self Help Africa as you celebrate Harvest this year.</a:t>
            </a:r>
          </a:p>
          <a:p>
            <a:endParaRPr lang="en-GB" dirty="0" smtClean="0"/>
          </a:p>
          <a:p>
            <a:r>
              <a:rPr lang="en-GB" dirty="0" smtClean="0"/>
              <a:t>Thank you for helping families to feed themselves - this year and for years to 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rural Africa, many men and women struggle to feed their families.</a:t>
            </a:r>
          </a:p>
          <a:p>
            <a:endParaRPr lang="en-GB" dirty="0" smtClean="0"/>
          </a:p>
          <a:p>
            <a:r>
              <a:rPr lang="en-GB" dirty="0" smtClean="0"/>
              <a:t>Why? Soil is poor. Rains are erratic.  People don’t have good quality seed.</a:t>
            </a:r>
          </a:p>
          <a:p>
            <a:endParaRPr lang="en-GB" dirty="0" smtClean="0"/>
          </a:p>
          <a:p>
            <a:r>
              <a:rPr lang="en-GB" dirty="0" smtClean="0"/>
              <a:t>It’s difficult to grow enough food to eat. </a:t>
            </a:r>
          </a:p>
          <a:p>
            <a:endParaRPr lang="en-GB" dirty="0" smtClean="0"/>
          </a:p>
          <a:p>
            <a:r>
              <a:rPr lang="en-GB" baseline="0" dirty="0" smtClean="0"/>
              <a:t>Many families eat only one meal a day.  This is often a bowl of maize porridge.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more than 222 million undernourished people in sub-Saharan Africa.  That’s almost 1 in 4.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doesn’t have to be this way. Let’s hear about some families who are escaping hunger…for good.</a:t>
            </a:r>
          </a:p>
          <a:p>
            <a:endParaRPr lang="en-GB" dirty="0" smtClean="0"/>
          </a:p>
          <a:p>
            <a:r>
              <a:rPr lang="en-GB" dirty="0" err="1" smtClean="0"/>
              <a:t>Beliyu</a:t>
            </a:r>
            <a:r>
              <a:rPr lang="en-GB" dirty="0" smtClean="0"/>
              <a:t> is a young</a:t>
            </a:r>
            <a:r>
              <a:rPr lang="en-GB" baseline="0" dirty="0" smtClean="0"/>
              <a:t> mother from </a:t>
            </a:r>
            <a:r>
              <a:rPr lang="en-GB" dirty="0" smtClean="0"/>
              <a:t>Ethiopia.  She attended</a:t>
            </a:r>
            <a:r>
              <a:rPr lang="en-GB" baseline="0" dirty="0" smtClean="0"/>
              <a:t> a food promotion event </a:t>
            </a:r>
            <a:r>
              <a:rPr lang="en-GB" dirty="0" smtClean="0"/>
              <a:t>organised by Self Help Africa as part of a project to encourage and support farmers with </a:t>
            </a:r>
            <a:r>
              <a:rPr lang="en-GB" dirty="0" err="1" smtClean="0"/>
              <a:t>mung</a:t>
            </a:r>
            <a:r>
              <a:rPr lang="en-GB" dirty="0" smtClean="0"/>
              <a:t> bean growing in Ethiopia’s </a:t>
            </a:r>
            <a:r>
              <a:rPr lang="en-GB" dirty="0" err="1" smtClean="0"/>
              <a:t>Oromia</a:t>
            </a:r>
            <a:r>
              <a:rPr lang="en-GB" dirty="0" smtClean="0"/>
              <a:t> Province. </a:t>
            </a:r>
          </a:p>
          <a:p>
            <a:endParaRPr lang="en-GB" dirty="0" smtClean="0"/>
          </a:p>
          <a:p>
            <a:r>
              <a:rPr lang="en-GB" i="1" dirty="0" smtClean="0"/>
              <a:t>Did you know?</a:t>
            </a:r>
          </a:p>
          <a:p>
            <a:pPr marL="171450" indent="-171450">
              <a:buFontTx/>
              <a:buChar char="-"/>
            </a:pPr>
            <a:r>
              <a:rPr lang="en-GB" i="1" dirty="0" err="1" smtClean="0"/>
              <a:t>Mung</a:t>
            </a:r>
            <a:r>
              <a:rPr lang="en-GB" i="1" baseline="0" dirty="0" smtClean="0"/>
              <a:t> beans are a type of pulse</a:t>
            </a:r>
          </a:p>
          <a:p>
            <a:pPr marL="171450" indent="-171450">
              <a:buFontTx/>
              <a:buChar char="-"/>
            </a:pPr>
            <a:r>
              <a:rPr lang="en-GB" i="1" baseline="0" dirty="0" smtClean="0"/>
              <a:t>Other pulses include dried beans, lentils and chickpeas</a:t>
            </a:r>
          </a:p>
          <a:p>
            <a:pPr marL="171450" indent="-171450">
              <a:buFontTx/>
              <a:buChar char="-"/>
            </a:pPr>
            <a:r>
              <a:rPr lang="en-GB" i="1" baseline="0" dirty="0" smtClean="0"/>
              <a:t>Pulses are high in protein, fibre, vitamins and minerals</a:t>
            </a:r>
          </a:p>
          <a:p>
            <a:pPr marL="171450" indent="-171450">
              <a:buFontTx/>
              <a:buChar char="-"/>
            </a:pPr>
            <a:r>
              <a:rPr lang="en-GB" i="1" baseline="0" dirty="0" smtClean="0"/>
              <a:t>Pulses play a major role in food security, they are one of the most sustainable crops a farmer can grow. They are incredibly water efficient and keep soil fertile and healthy. 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As Ethiopia</a:t>
            </a:r>
            <a:r>
              <a:rPr lang="en-GB" baseline="0" dirty="0" smtClean="0"/>
              <a:t> faces its worst drought in recent history, the </a:t>
            </a:r>
            <a:r>
              <a:rPr lang="en-GB" baseline="0" dirty="0" err="1" smtClean="0"/>
              <a:t>mung</a:t>
            </a:r>
            <a:r>
              <a:rPr lang="en-GB" baseline="0" dirty="0" smtClean="0"/>
              <a:t> bean remains particularly resilient.</a:t>
            </a:r>
            <a:r>
              <a:rPr lang="en-GB" dirty="0" smtClean="0"/>
              <a:t> For </a:t>
            </a:r>
            <a:r>
              <a:rPr lang="en-GB" dirty="0" err="1" smtClean="0"/>
              <a:t>Beliyu</a:t>
            </a:r>
            <a:r>
              <a:rPr lang="en-GB" dirty="0" smtClean="0"/>
              <a:t> and</a:t>
            </a:r>
            <a:r>
              <a:rPr lang="en-GB" baseline="0" dirty="0" smtClean="0"/>
              <a:t> her family the benefits have been considerable. </a:t>
            </a:r>
          </a:p>
          <a:p>
            <a:endParaRPr lang="en-GB" baseline="0" dirty="0" smtClean="0"/>
          </a:p>
          <a:p>
            <a:r>
              <a:rPr lang="en-GB" i="1" baseline="0" dirty="0" smtClean="0"/>
              <a:t>“We used to sell </a:t>
            </a:r>
            <a:r>
              <a:rPr lang="en-GB" i="1" baseline="0" dirty="0" err="1" smtClean="0"/>
              <a:t>mung</a:t>
            </a:r>
            <a:r>
              <a:rPr lang="en-GB" i="1" baseline="0" dirty="0" smtClean="0"/>
              <a:t> bean and buy lentils, beans or peas. I told myself that I had spent my time selling my ‘gold for copper’. From then on I started to prepare stew using </a:t>
            </a:r>
            <a:r>
              <a:rPr lang="en-GB" i="1" baseline="0" dirty="0" err="1" smtClean="0"/>
              <a:t>mung</a:t>
            </a:r>
            <a:r>
              <a:rPr lang="en-GB" i="1" baseline="0" dirty="0" smtClean="0"/>
              <a:t> beans.”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Aragahegn</a:t>
            </a:r>
            <a:r>
              <a:rPr lang="en-US" baseline="0" dirty="0" smtClean="0"/>
              <a:t> lives on a small two-acre farm in southern Ethiopia. 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For years </a:t>
            </a:r>
            <a:r>
              <a:rPr lang="en-GB" dirty="0" err="1" smtClean="0"/>
              <a:t>Aragahegn</a:t>
            </a:r>
            <a:r>
              <a:rPr lang="en-GB" dirty="0" smtClean="0"/>
              <a:t> farmed without any means of irrigation expect the rain. In an area where temperatures regularly soar to the mid-40 degrees, and where long dry periods are commonplace, he could never count on his farm to provide for his young family. </a:t>
            </a:r>
          </a:p>
          <a:p>
            <a:endParaRPr lang="en-GB" dirty="0" smtClean="0"/>
          </a:p>
          <a:p>
            <a:r>
              <a:rPr lang="en-GB" i="1" dirty="0" smtClean="0"/>
              <a:t>“We managed to grow just</a:t>
            </a:r>
            <a:r>
              <a:rPr lang="en-GB" i="1" baseline="0" dirty="0" smtClean="0"/>
              <a:t> one crop annually. It was rarely enough. Nearly every year there would be months when our stocks were empty, and we needed assistance to survive.”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Three years ago he joined a Self Help Africa project to produce irrigated vegetables and grow </a:t>
            </a:r>
            <a:r>
              <a:rPr lang="en-GB" dirty="0" err="1" smtClean="0"/>
              <a:t>mung</a:t>
            </a:r>
            <a:r>
              <a:rPr lang="en-GB" dirty="0" smtClean="0"/>
              <a:t> beans. It transformed his life. </a:t>
            </a:r>
          </a:p>
          <a:p>
            <a:endParaRPr lang="en-GB" dirty="0" smtClean="0"/>
          </a:p>
          <a:p>
            <a:r>
              <a:rPr lang="en-GB" dirty="0" err="1" smtClean="0"/>
              <a:t>Aragahegn</a:t>
            </a:r>
            <a:r>
              <a:rPr lang="en-GB" baseline="0" dirty="0" smtClean="0"/>
              <a:t> used shovels and picks to dig a well on his land, and after receiving a small loan invested in a diesel pump to draw water and irrigate his crops.</a:t>
            </a:r>
          </a:p>
          <a:p>
            <a:endParaRPr lang="en-GB" baseline="0" dirty="0" smtClean="0"/>
          </a:p>
          <a:p>
            <a:r>
              <a:rPr lang="en-GB" i="1" baseline="0" dirty="0" smtClean="0"/>
              <a:t>“Life has changed for my family. I have used the profits from the sale of vegetables to repay the loan I took for my pump, and since then have replaced our grass roofed </a:t>
            </a:r>
            <a:r>
              <a:rPr lang="en-GB" i="1" baseline="0" dirty="0" err="1" smtClean="0"/>
              <a:t>tukul</a:t>
            </a:r>
            <a:r>
              <a:rPr lang="en-GB" i="1" baseline="0" dirty="0" smtClean="0"/>
              <a:t> (hut) with corrugated iron sheeting.”</a:t>
            </a:r>
            <a:endParaRPr lang="en-GB" i="1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Chamlimbana</a:t>
            </a:r>
            <a:r>
              <a:rPr lang="en-US" baseline="0" dirty="0" smtClean="0"/>
              <a:t> group in Eastern Zambia have doubled their earnings from sunflower production since they were organized into a producer group by Self Help Africa, three years ago.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use a seed press to process their seed harvest into cooking oil that they bottle and sell in local markets.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paid more than twice the amount for oil than they received previously when they sold raw seed to middle-men who in turn sold their crop on to processors.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their increased income group members have been able to carry out improvements to their homes, invest in livestock and pay school fees for their children.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potential of sunflowers.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Last year… in 2015, Self Help Africa supported more than 290,000 families</a:t>
            </a:r>
            <a:r>
              <a:rPr lang="en-GB" baseline="0" dirty="0"/>
              <a:t> across nine countries.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don’t give hand-outs or aid.  Instead, they provide families with the knowledge and skills they need to produce enough food to feed themselves.</a:t>
            </a:r>
          </a:p>
          <a:p>
            <a:endParaRPr lang="en-GB" dirty="0"/>
          </a:p>
          <a:p>
            <a:r>
              <a:rPr lang="en-GB" dirty="0"/>
              <a:t>They show them how to use</a:t>
            </a:r>
            <a:r>
              <a:rPr lang="en-GB" baseline="0" dirty="0"/>
              <a:t> simple, practical techniques to help them to increase their harvests.</a:t>
            </a:r>
          </a:p>
          <a:p>
            <a:endParaRPr lang="en-GB" baseline="0" dirty="0"/>
          </a:p>
          <a:p>
            <a:r>
              <a:rPr lang="en-GB" baseline="0" dirty="0"/>
              <a:t>Techniques like composting, rainwater harvesting and drip irrigation.  They encourage them to work together in groups to share resources and to support each other to produce more and earn more.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focus is on low-cost sustainable solutions</a:t>
            </a:r>
            <a:r>
              <a:rPr lang="en-GB" baseline="0" dirty="0" smtClean="0"/>
              <a:t> so that communities can continue to feed themselves and develop their farming once a Self Help Africa project comes to an end.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B6DB-2CA4-E049-98CF-6A7DF1567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6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3040-8CEC-F049-98A0-FA86C849364A}" type="datetimeFigureOut">
              <a:rPr lang="en-US" smtClean="0"/>
              <a:t>08/07/2016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1287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35" y="297528"/>
            <a:ext cx="3249450" cy="107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908" y="4203700"/>
            <a:ext cx="3115917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7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Onion_bulbs__Meki_Batu_Union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1065824"/>
            <a:ext cx="12188825" cy="63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0061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51910"/>
            <a:ext cx="121888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us: 01743 277170</a:t>
            </a:r>
          </a:p>
          <a:p>
            <a:pPr algn="ctr">
              <a:lnSpc>
                <a:spcPct val="60000"/>
              </a:lnSpc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harvest@selfhelpafrica.org</a:t>
            </a:r>
          </a:p>
          <a:p>
            <a:pPr algn="ctr">
              <a:lnSpc>
                <a:spcPct val="60000"/>
              </a:lnSpc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Visit: www.selfhelpafrica.org</a:t>
            </a:r>
          </a:p>
          <a:p>
            <a:pPr algn="ctr"/>
            <a:endParaRPr lang="en-GB" dirty="0"/>
          </a:p>
        </p:txBody>
      </p:sp>
      <p:pic>
        <p:nvPicPr>
          <p:cNvPr id="4" name="Picture 3" descr="SHA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0" y="1616075"/>
            <a:ext cx="47625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8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3H9A3408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2134" y="2470836"/>
            <a:ext cx="5207361" cy="217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ALMOST 1 IN 4 GO HUNGRY IN 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380683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3H9A6144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2645461"/>
            <a:ext cx="12188825" cy="11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BELIYU’S 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GOLDEN BEANS</a:t>
            </a:r>
          </a:p>
        </p:txBody>
      </p:sp>
    </p:spTree>
    <p:extLst>
      <p:ext uri="{BB962C8B-B14F-4D97-AF65-F5344CB8AC3E}">
        <p14:creationId xmlns:p14="http://schemas.microsoft.com/office/powerpoint/2010/main" val="201900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self-help-0039_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2499973"/>
            <a:ext cx="12188825" cy="11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ARAGAHEGN’S 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FARM</a:t>
            </a:r>
          </a:p>
        </p:txBody>
      </p:sp>
    </p:spTree>
    <p:extLst>
      <p:ext uri="{BB962C8B-B14F-4D97-AF65-F5344CB8AC3E}">
        <p14:creationId xmlns:p14="http://schemas.microsoft.com/office/powerpoint/2010/main" val="201900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_24O0815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5423586"/>
            <a:ext cx="12188825" cy="11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SUNFLOWER SEEDS 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TO SUCCESS</a:t>
            </a:r>
          </a:p>
        </p:txBody>
      </p:sp>
    </p:spTree>
    <p:extLst>
      <p:ext uri="{BB962C8B-B14F-4D97-AF65-F5344CB8AC3E}">
        <p14:creationId xmlns:p14="http://schemas.microsoft.com/office/powerpoint/2010/main" val="29193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546" y="111594"/>
            <a:ext cx="12342596" cy="66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75" y="185049"/>
            <a:ext cx="6540927" cy="6561826"/>
          </a:xfrm>
          <a:prstGeom prst="rect">
            <a:avLst/>
          </a:prstGeom>
        </p:spPr>
      </p:pic>
      <p:pic>
        <p:nvPicPr>
          <p:cNvPr id="6" name="Picture 5" descr="speechbubble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956" y="2282363"/>
            <a:ext cx="6312877" cy="48296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695" y="1609564"/>
            <a:ext cx="4642043" cy="327993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Helvetica"/>
                <a:cs typeface="Helvetica"/>
              </a:rPr>
              <a:t>222 million people in sub-Saharan Africa suffer from hunger</a:t>
            </a:r>
            <a:endParaRPr lang="en-GB" sz="3000" i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SHA_Logo_CMY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5" y="292537"/>
            <a:ext cx="3943848" cy="16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5793"/>
            <a:ext cx="12188825" cy="63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DC63F"/>
                </a:solidFill>
                <a:latin typeface="Helvetica Neue"/>
                <a:cs typeface="Helvetica Neue"/>
              </a:rPr>
              <a:t>YOU’LL BE HELPING FAMILIES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99" y="1444625"/>
            <a:ext cx="944351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_24O7939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468080685"/>
      </p:ext>
    </p:extLst>
  </p:cSld>
  <p:clrMapOvr>
    <a:masterClrMapping/>
  </p:clrMapOvr>
</p:sld>
</file>

<file path=ppt/theme/theme1.xml><?xml version="1.0" encoding="utf-8"?>
<a:theme xmlns:a="http://schemas.openxmlformats.org/drawingml/2006/main" name="GSHA-Oct17-Pre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GSHA-Oct17-Pres-Template</Template>
  <TotalTime>112</TotalTime>
  <Words>880</Words>
  <Application>Microsoft Macintosh PowerPoint</Application>
  <PresentationFormat>Custom</PresentationFormat>
  <Paragraphs>80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GSHA-Oct17-Pres-Template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222 million people in sub-Saharan Africa suffer from hunger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Walsh</dc:creator>
  <cp:lastModifiedBy>Padraig</cp:lastModifiedBy>
  <cp:revision>16</cp:revision>
  <dcterms:created xsi:type="dcterms:W3CDTF">2015-05-22T09:27:17Z</dcterms:created>
  <dcterms:modified xsi:type="dcterms:W3CDTF">2016-07-08T10:37:56Z</dcterms:modified>
</cp:coreProperties>
</file>